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1718" r:id="rId3"/>
    <p:sldId id="1716" r:id="rId4"/>
    <p:sldId id="1717" r:id="rId5"/>
    <p:sldId id="1719" r:id="rId6"/>
    <p:sldId id="1714" r:id="rId7"/>
    <p:sldId id="1715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2C85F6-2B57-407E-AFE5-DBFA6E669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E9AC51B-25A5-44DC-8772-A80A5ECE3A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54C3EC-63DE-4929-B5B8-2F461DE52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BAFEC9-1452-4D4A-B13C-05C4EBD41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443708-8B9F-4CA1-807B-99C69729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4242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F9A3CF-4561-4938-BFDA-D33EB0EB7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F8E0B70-98F5-4C6F-BC4C-AB73FD883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87F4FA3-1132-4211-984C-63EE15788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E8EB0B-B3DE-45BA-8F57-5BA7A6975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2293B5-6D54-4438-A194-BD4117ED2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389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6E26864-066D-4AFA-89E8-C53ABF6D6D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065B500-5A3D-4BEC-B9BE-3173B1DDC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E14150-410D-4AA4-AEB6-193D3C1C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F68617-5EED-4701-BFD4-39722CFED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2C161BC-8DE9-496F-B6DA-7098CC150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19781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3 - lon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標題 1"/>
          <p:cNvSpPr>
            <a:spLocks noGrp="1"/>
          </p:cNvSpPr>
          <p:nvPr>
            <p:ph type="title" hasCustomPrompt="1"/>
          </p:nvPr>
        </p:nvSpPr>
        <p:spPr>
          <a:xfrm>
            <a:off x="838200" y="710884"/>
            <a:ext cx="10515600" cy="850590"/>
          </a:xfrm>
          <a:prstGeom prst="rect">
            <a:avLst/>
          </a:prstGeom>
        </p:spPr>
        <p:txBody>
          <a:bodyPr anchor="t"/>
          <a:lstStyle>
            <a:lvl1pPr>
              <a:defRPr sz="2800" b="1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altLang="zh-TW" dirty="0"/>
              <a:t>Click to add two lines of text</a:t>
            </a:r>
            <a:endParaRPr lang="zh-TW" altLang="en-US" dirty="0"/>
          </a:p>
        </p:txBody>
      </p:sp>
      <p:sp>
        <p:nvSpPr>
          <p:cNvPr id="13" name="文字版面配置區 3"/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401322"/>
            <a:ext cx="10515599" cy="2818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TW" dirty="0"/>
              <a:t>Click to add text</a:t>
            </a:r>
            <a:endParaRPr lang="zh-TW" altLang="en-US" dirty="0"/>
          </a:p>
        </p:txBody>
      </p:sp>
      <p:sp>
        <p:nvSpPr>
          <p:cNvPr id="10" name="內容版面配置區 9"/>
          <p:cNvSpPr>
            <a:spLocks noGrp="1"/>
          </p:cNvSpPr>
          <p:nvPr>
            <p:ph sz="quarter" idx="18" hasCustomPrompt="1"/>
          </p:nvPr>
        </p:nvSpPr>
        <p:spPr>
          <a:xfrm>
            <a:off x="838200" y="1925866"/>
            <a:ext cx="10515599" cy="42176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 baseline="0">
                <a:solidFill>
                  <a:schemeClr val="tx1"/>
                </a:solidFill>
              </a:defRPr>
            </a:lvl3pPr>
            <a:lvl4pPr>
              <a:defRPr sz="1400"/>
            </a:lvl4pPr>
            <a:lvl5pPr>
              <a:defRPr sz="1600"/>
            </a:lvl5pPr>
          </a:lstStyle>
          <a:p>
            <a:pPr lvl="0"/>
            <a:r>
              <a:rPr lang="en-US" altLang="zh-TW" dirty="0"/>
              <a:t>Click to add text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  <a:endParaRPr lang="zh-TW" altLang="en-US" dirty="0"/>
          </a:p>
        </p:txBody>
      </p:sp>
      <p:sp>
        <p:nvSpPr>
          <p:cNvPr id="11" name="Shape 2238">
            <a:extLst>
              <a:ext uri="{FF2B5EF4-FFF2-40B4-BE49-F238E27FC236}">
                <a16:creationId xmlns:a16="http://schemas.microsoft.com/office/drawing/2014/main" id="{3B474A2A-AFF1-2F4C-91A1-39E936ABD50B}"/>
              </a:ext>
            </a:extLst>
          </p:cNvPr>
          <p:cNvSpPr/>
          <p:nvPr userDrawn="1"/>
        </p:nvSpPr>
        <p:spPr>
          <a:xfrm>
            <a:off x="838200" y="1729790"/>
            <a:ext cx="2361056" cy="0"/>
          </a:xfrm>
          <a:prstGeom prst="line">
            <a:avLst/>
          </a:prstGeom>
          <a:ln w="28575" cap="rnd">
            <a:solidFill>
              <a:srgbClr val="E1251B"/>
            </a:solidFill>
            <a:custDash>
              <a:ds d="100000" sp="200000"/>
            </a:custDash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8A283CD-6DCD-674A-A3DB-556CFED60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9D9D9C"/>
                </a:solidFill>
              </a:defRPr>
            </a:lvl1pPr>
          </a:lstStyle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68572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19F765-D46F-4CA3-B9A2-AB63E06A8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64597B-8C2B-483C-B2B3-D7DA7C1FA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773CEB-4BD5-4F49-A1C6-7CE73C81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056BD8-84CA-4948-8E90-A855392BF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84A60F-4629-4C24-8C97-3EB86C14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654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F0E2EC-D950-4E57-9B76-0FBDC9744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424086A-4BC1-4A75-B590-2B16338AC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FDF2337-F4A3-41B0-B632-D9A4BF80F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61BE17B-B26C-4EF2-AACE-153F445A7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0F7256-9412-4035-8473-BF10D604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214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9FAF21-DEF6-416F-AAC6-E52781F8C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D8A703C-ABA5-4D79-9C08-DBC50332D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13013C4-965E-453B-B90C-5C8D54645F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BAED71D-3616-4999-8117-F4186CD9C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BDF26F1-ECCF-4359-9E3D-4FD6039F6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F88338E-BDF6-4DDB-BF25-852E94BC5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18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8E15C1-0648-4881-A604-3B92C09C2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33D6512-FB28-47D6-998F-FCE7E1BB8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19EF672-B8B8-4A7F-A40D-A3A0361F2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5BFB0E7-B621-4199-BF62-2FFB4545C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A3E5A4B-CD36-4015-9621-C7C7146AD2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45025A5-3D52-49A2-82B5-07D12C3ED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00C2289-6CA1-41A0-92E8-C78B29A05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F27AB96-CB91-470F-96C6-9DECEA54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7973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7F9543-B3A9-4130-A844-472EA85BC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B360DAB-C02A-4361-9FFB-8449346D9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4D1EB4D-0988-4C23-8BAA-2C5A29A0C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F0E5862-DB69-489A-B509-CCBC1FC8D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4850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4C37072-DC72-4258-96EC-1D54F092C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9011C81-FC71-4786-BF92-766172F25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E6EBC19-E570-4EAE-AC64-18BD44225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4434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D35622-F5BE-4521-B069-5BEC6C550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034582-3F7E-4FB5-B98F-E468847EC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D5DE3D9-432B-4625-8CB3-87105A0E8E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2CD6F8C-AEE5-478F-B0B7-B314ABC26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4EDD708-6574-4708-8040-590319B8A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24B5A55-2180-4F21-8201-2A3A62B3C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0333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793082-C73F-46EA-805B-4580CF884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545DC66-B627-460B-878C-5FC245DE38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B68141-2B9D-4135-B73D-32835DE0B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46656E-253D-4110-9265-102B81794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6804779-3ECF-455A-90D7-05B13E42B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A55BD01-27CC-445C-984F-DA4600760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7871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CC86C61-5E84-497B-A75B-FCFE38135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E3D9988-C3E5-4B1B-9E9F-F8024290A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346D42-3ACE-428D-AEEB-C02DF18FB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CEC50-7137-4A2A-BF82-128612FA6813}" type="datetimeFigureOut">
              <a:rPr lang="zh-TW" altLang="en-US" smtClean="0"/>
              <a:t>2025/3/7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E17526-BA1B-4099-AE4D-98B6266BF9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32D0E2-0E88-41FE-8957-907A35665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BCAF4-B7EA-4579-9C26-218073BD02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8767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3">
            <a:extLst>
              <a:ext uri="{FF2B5EF4-FFF2-40B4-BE49-F238E27FC236}">
                <a16:creationId xmlns:a16="http://schemas.microsoft.com/office/drawing/2014/main" id="{EE210622-F164-4DBA-A94F-6E3C89F60365}"/>
              </a:ext>
            </a:extLst>
          </p:cNvPr>
          <p:cNvSpPr/>
          <p:nvPr/>
        </p:nvSpPr>
        <p:spPr>
          <a:xfrm>
            <a:off x="1230403" y="2579883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x1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: Rounded Corners 44">
            <a:extLst>
              <a:ext uri="{FF2B5EF4-FFF2-40B4-BE49-F238E27FC236}">
                <a16:creationId xmlns:a16="http://schemas.microsoft.com/office/drawing/2014/main" id="{F290261F-864E-4498-8E9B-1A316A39DD81}"/>
              </a:ext>
            </a:extLst>
          </p:cNvPr>
          <p:cNvSpPr/>
          <p:nvPr/>
        </p:nvSpPr>
        <p:spPr>
          <a:xfrm>
            <a:off x="2309789" y="2571932"/>
            <a:ext cx="892527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VGA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: Rounded Corners 44">
            <a:extLst>
              <a:ext uri="{FF2B5EF4-FFF2-40B4-BE49-F238E27FC236}">
                <a16:creationId xmlns:a16="http://schemas.microsoft.com/office/drawing/2014/main" id="{908E7428-BEB4-48ED-BB20-152F2EBD5391}"/>
              </a:ext>
            </a:extLst>
          </p:cNvPr>
          <p:cNvSpPr/>
          <p:nvPr/>
        </p:nvSpPr>
        <p:spPr>
          <a:xfrm>
            <a:off x="4547034" y="2575410"/>
            <a:ext cx="892527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RMII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x1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Rectangle: Rounded Corners 43">
            <a:extLst>
              <a:ext uri="{FF2B5EF4-FFF2-40B4-BE49-F238E27FC236}">
                <a16:creationId xmlns:a16="http://schemas.microsoft.com/office/drawing/2014/main" id="{ECD2ABDA-0EFA-4A85-B4C4-86672B42C132}"/>
              </a:ext>
            </a:extLst>
          </p:cNvPr>
          <p:cNvSpPr/>
          <p:nvPr/>
        </p:nvSpPr>
        <p:spPr>
          <a:xfrm>
            <a:off x="6797539" y="2571928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TACH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x16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43">
            <a:extLst>
              <a:ext uri="{FF2B5EF4-FFF2-40B4-BE49-F238E27FC236}">
                <a16:creationId xmlns:a16="http://schemas.microsoft.com/office/drawing/2014/main" id="{6513EC95-1E64-4A8F-9E0B-2EC586FC2DEE}"/>
              </a:ext>
            </a:extLst>
          </p:cNvPr>
          <p:cNvSpPr/>
          <p:nvPr/>
        </p:nvSpPr>
        <p:spPr>
          <a:xfrm>
            <a:off x="7867836" y="2571927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PWM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x8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: Rounded Corners 43">
            <a:extLst>
              <a:ext uri="{FF2B5EF4-FFF2-40B4-BE49-F238E27FC236}">
                <a16:creationId xmlns:a16="http://schemas.microsoft.com/office/drawing/2014/main" id="{C038E122-3830-4E27-816F-BEC2DD0F5F70}"/>
              </a:ext>
            </a:extLst>
          </p:cNvPr>
          <p:cNvSpPr/>
          <p:nvPr/>
        </p:nvSpPr>
        <p:spPr>
          <a:xfrm>
            <a:off x="4077061" y="3448329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SPI 1/2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kern="0" dirty="0">
                <a:solidFill>
                  <a:prstClr val="white"/>
                </a:solidFill>
                <a:latin typeface="Calibri"/>
              </a:rPr>
              <a:t>and</a:t>
            </a:r>
            <a:r>
              <a:rPr lang="en-US" sz="1400" kern="0" dirty="0">
                <a:solidFill>
                  <a:prstClr val="white"/>
                </a:solidFill>
                <a:latin typeface="Calibri"/>
              </a:rPr>
              <a:t> </a:t>
            </a: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I3C</a:t>
            </a:r>
            <a:endParaRPr kumimoji="0" lang="en-US" sz="1400" b="0" i="0" strike="sng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: Rounded Corners 43">
            <a:extLst>
              <a:ext uri="{FF2B5EF4-FFF2-40B4-BE49-F238E27FC236}">
                <a16:creationId xmlns:a16="http://schemas.microsoft.com/office/drawing/2014/main" id="{212D818F-8879-458E-A0C5-55465CCE5465}"/>
              </a:ext>
            </a:extLst>
          </p:cNvPr>
          <p:cNvSpPr/>
          <p:nvPr/>
        </p:nvSpPr>
        <p:spPr>
          <a:xfrm>
            <a:off x="5150176" y="3476912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LPC </a:t>
            </a:r>
            <a:r>
              <a:rPr lang="en-US" sz="1050" kern="0" noProof="0" dirty="0">
                <a:solidFill>
                  <a:prstClr val="white"/>
                </a:solidFill>
                <a:latin typeface="Calibri"/>
              </a:rPr>
              <a:t>or </a:t>
            </a: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ESPI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Rectangle: Rounded Corners 43">
            <a:extLst>
              <a:ext uri="{FF2B5EF4-FFF2-40B4-BE49-F238E27FC236}">
                <a16:creationId xmlns:a16="http://schemas.microsoft.com/office/drawing/2014/main" id="{4339AC62-BAFD-4ED8-8840-46E05A29F78C}"/>
              </a:ext>
            </a:extLst>
          </p:cNvPr>
          <p:cNvSpPr/>
          <p:nvPr/>
        </p:nvSpPr>
        <p:spPr>
          <a:xfrm>
            <a:off x="6263615" y="3476911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noProof="0" dirty="0">
                <a:solidFill>
                  <a:prstClr val="white"/>
                </a:solidFill>
                <a:latin typeface="Calibri"/>
              </a:rPr>
              <a:t>JTAG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sng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x1</a:t>
            </a:r>
            <a:endParaRPr kumimoji="0" lang="en-US" sz="1400" b="0" i="0" u="none" strike="sng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ectangle: Rounded Corners 43">
            <a:extLst>
              <a:ext uri="{FF2B5EF4-FFF2-40B4-BE49-F238E27FC236}">
                <a16:creationId xmlns:a16="http://schemas.microsoft.com/office/drawing/2014/main" id="{1652B891-DF47-4C31-BAC0-676C84385A76}"/>
              </a:ext>
            </a:extLst>
          </p:cNvPr>
          <p:cNvSpPr/>
          <p:nvPr/>
        </p:nvSpPr>
        <p:spPr>
          <a:xfrm>
            <a:off x="3468053" y="2571992"/>
            <a:ext cx="829972" cy="639700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USB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x2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: Rounded Corners 43">
            <a:extLst>
              <a:ext uri="{FF2B5EF4-FFF2-40B4-BE49-F238E27FC236}">
                <a16:creationId xmlns:a16="http://schemas.microsoft.com/office/drawing/2014/main" id="{57275979-0CC9-4A87-974F-0C3C14075340}"/>
              </a:ext>
            </a:extLst>
          </p:cNvPr>
          <p:cNvSpPr/>
          <p:nvPr/>
        </p:nvSpPr>
        <p:spPr>
          <a:xfrm>
            <a:off x="8863304" y="2563001"/>
            <a:ext cx="911661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I2C x13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kern="0" noProof="0" dirty="0">
                <a:solidFill>
                  <a:prstClr val="white"/>
                </a:solidFill>
                <a:latin typeface="Calibri"/>
              </a:rPr>
              <a:t>and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GPIOs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ectangle: Rounded Corners 43">
            <a:extLst>
              <a:ext uri="{FF2B5EF4-FFF2-40B4-BE49-F238E27FC236}">
                <a16:creationId xmlns:a16="http://schemas.microsoft.com/office/drawing/2014/main" id="{718118FE-37B1-424C-A49B-15ECAF70019F}"/>
              </a:ext>
            </a:extLst>
          </p:cNvPr>
          <p:cNvSpPr/>
          <p:nvPr/>
        </p:nvSpPr>
        <p:spPr>
          <a:xfrm>
            <a:off x="3006871" y="3448328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SGPIO</a:t>
            </a:r>
          </a:p>
        </p:txBody>
      </p:sp>
      <p:sp>
        <p:nvSpPr>
          <p:cNvPr id="17" name="Rectangle: Rounded Corners 43">
            <a:extLst>
              <a:ext uri="{FF2B5EF4-FFF2-40B4-BE49-F238E27FC236}">
                <a16:creationId xmlns:a16="http://schemas.microsoft.com/office/drawing/2014/main" id="{9B332EB9-124F-41FE-BDD9-AF3EBC09A7F0}"/>
              </a:ext>
            </a:extLst>
          </p:cNvPr>
          <p:cNvSpPr/>
          <p:nvPr/>
        </p:nvSpPr>
        <p:spPr>
          <a:xfrm>
            <a:off x="1944023" y="3448329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GPIOs</a:t>
            </a:r>
          </a:p>
        </p:txBody>
      </p:sp>
      <p:sp>
        <p:nvSpPr>
          <p:cNvPr id="18" name="Rectangle: Rounded Corners 43">
            <a:extLst>
              <a:ext uri="{FF2B5EF4-FFF2-40B4-BE49-F238E27FC236}">
                <a16:creationId xmlns:a16="http://schemas.microsoft.com/office/drawing/2014/main" id="{546422FE-29C0-4129-B8FC-CE125AE3719E}"/>
              </a:ext>
            </a:extLst>
          </p:cNvPr>
          <p:cNvSpPr/>
          <p:nvPr/>
        </p:nvSpPr>
        <p:spPr>
          <a:xfrm>
            <a:off x="9518579" y="3462115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Misc.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: Rounded Corners 43">
            <a:extLst>
              <a:ext uri="{FF2B5EF4-FFF2-40B4-BE49-F238E27FC236}">
                <a16:creationId xmlns:a16="http://schemas.microsoft.com/office/drawing/2014/main" id="{CBA703C7-8637-4AE6-80B6-45D36B913C78}"/>
              </a:ext>
            </a:extLst>
          </p:cNvPr>
          <p:cNvSpPr/>
          <p:nvPr/>
        </p:nvSpPr>
        <p:spPr>
          <a:xfrm>
            <a:off x="10005245" y="2563742"/>
            <a:ext cx="956351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UART</a:t>
            </a:r>
            <a:r>
              <a:rPr lang="zh-TW" altLang="en-US" sz="1400" kern="0" dirty="0">
                <a:solidFill>
                  <a:prstClr val="white"/>
                </a:solidFill>
                <a:latin typeface="Calibri"/>
              </a:rPr>
              <a:t> </a:t>
            </a:r>
            <a:r>
              <a:rPr lang="en-US" altLang="zh-TW" sz="1400" kern="0">
                <a:solidFill>
                  <a:prstClr val="white"/>
                </a:solidFill>
                <a:latin typeface="Calibri"/>
              </a:rPr>
              <a:t>x3</a:t>
            </a:r>
            <a:endParaRPr lang="en-US" altLang="zh-TW" sz="1400" kern="0" dirty="0">
              <a:solidFill>
                <a:prstClr val="white"/>
              </a:solidFill>
              <a:latin typeface="Calibri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050" kern="0" dirty="0">
                <a:solidFill>
                  <a:prstClr val="white"/>
                </a:solidFill>
                <a:latin typeface="Calibri"/>
              </a:rPr>
              <a:t>and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GPIOs</a:t>
            </a:r>
          </a:p>
        </p:txBody>
      </p:sp>
      <p:sp>
        <p:nvSpPr>
          <p:cNvPr id="20" name="Rectangle: Rounded Corners 43">
            <a:extLst>
              <a:ext uri="{FF2B5EF4-FFF2-40B4-BE49-F238E27FC236}">
                <a16:creationId xmlns:a16="http://schemas.microsoft.com/office/drawing/2014/main" id="{2C6A0286-9224-4905-9313-8208718EEFEB}"/>
              </a:ext>
            </a:extLst>
          </p:cNvPr>
          <p:cNvSpPr/>
          <p:nvPr/>
        </p:nvSpPr>
        <p:spPr>
          <a:xfrm>
            <a:off x="8453084" y="3469325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WDO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x2</a:t>
            </a:r>
          </a:p>
        </p:txBody>
      </p:sp>
      <p:sp>
        <p:nvSpPr>
          <p:cNvPr id="21" name="Rectangle: Rounded Corners 43">
            <a:extLst>
              <a:ext uri="{FF2B5EF4-FFF2-40B4-BE49-F238E27FC236}">
                <a16:creationId xmlns:a16="http://schemas.microsoft.com/office/drawing/2014/main" id="{1DAD8114-878D-482C-9F27-67C33C883E00}"/>
              </a:ext>
            </a:extLst>
          </p:cNvPr>
          <p:cNvSpPr/>
          <p:nvPr/>
        </p:nvSpPr>
        <p:spPr>
          <a:xfrm>
            <a:off x="7387921" y="3476910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PECI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sng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rPr>
              <a:t>x1</a:t>
            </a:r>
          </a:p>
        </p:txBody>
      </p:sp>
      <p:sp>
        <p:nvSpPr>
          <p:cNvPr id="22" name="Rectangle: Rounded Corners 43">
            <a:extLst>
              <a:ext uri="{FF2B5EF4-FFF2-40B4-BE49-F238E27FC236}">
                <a16:creationId xmlns:a16="http://schemas.microsoft.com/office/drawing/2014/main" id="{BEC3FBC5-79F0-43EA-A98C-F9F92E04CDFC}"/>
              </a:ext>
            </a:extLst>
          </p:cNvPr>
          <p:cNvSpPr/>
          <p:nvPr/>
        </p:nvSpPr>
        <p:spPr>
          <a:xfrm>
            <a:off x="5712668" y="2575387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RGMII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x1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AB98EB2-3EEB-41A5-9EB0-4AF264C21D87}"/>
              </a:ext>
            </a:extLst>
          </p:cNvPr>
          <p:cNvSpPr/>
          <p:nvPr/>
        </p:nvSpPr>
        <p:spPr>
          <a:xfrm>
            <a:off x="325821" y="315310"/>
            <a:ext cx="11529848" cy="61800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706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3">
            <a:extLst>
              <a:ext uri="{FF2B5EF4-FFF2-40B4-BE49-F238E27FC236}">
                <a16:creationId xmlns:a16="http://schemas.microsoft.com/office/drawing/2014/main" id="{EE210622-F164-4DBA-A94F-6E3C89F60365}"/>
              </a:ext>
            </a:extLst>
          </p:cNvPr>
          <p:cNvSpPr/>
          <p:nvPr/>
        </p:nvSpPr>
        <p:spPr>
          <a:xfrm>
            <a:off x="1230403" y="2579883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PCIe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x1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: Rounded Corners 44">
            <a:extLst>
              <a:ext uri="{FF2B5EF4-FFF2-40B4-BE49-F238E27FC236}">
                <a16:creationId xmlns:a16="http://schemas.microsoft.com/office/drawing/2014/main" id="{F290261F-864E-4498-8E9B-1A316A39DD81}"/>
              </a:ext>
            </a:extLst>
          </p:cNvPr>
          <p:cNvSpPr/>
          <p:nvPr/>
        </p:nvSpPr>
        <p:spPr>
          <a:xfrm>
            <a:off x="2309789" y="2571932"/>
            <a:ext cx="892527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VGA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: Rounded Corners 44">
            <a:extLst>
              <a:ext uri="{FF2B5EF4-FFF2-40B4-BE49-F238E27FC236}">
                <a16:creationId xmlns:a16="http://schemas.microsoft.com/office/drawing/2014/main" id="{908E7428-BEB4-48ED-BB20-152F2EBD5391}"/>
              </a:ext>
            </a:extLst>
          </p:cNvPr>
          <p:cNvSpPr/>
          <p:nvPr/>
        </p:nvSpPr>
        <p:spPr>
          <a:xfrm>
            <a:off x="4547034" y="2575410"/>
            <a:ext cx="892527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RMII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x1</a:t>
            </a:r>
            <a:endParaRPr kumimoji="0" lang="en-US" sz="1400" b="0" i="0" u="none" strike="sng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Rectangle: Rounded Corners 43">
            <a:extLst>
              <a:ext uri="{FF2B5EF4-FFF2-40B4-BE49-F238E27FC236}">
                <a16:creationId xmlns:a16="http://schemas.microsoft.com/office/drawing/2014/main" id="{ECD2ABDA-0EFA-4A85-B4C4-86672B42C132}"/>
              </a:ext>
            </a:extLst>
          </p:cNvPr>
          <p:cNvSpPr/>
          <p:nvPr/>
        </p:nvSpPr>
        <p:spPr>
          <a:xfrm>
            <a:off x="6797539" y="2571928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TACH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x16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43">
            <a:extLst>
              <a:ext uri="{FF2B5EF4-FFF2-40B4-BE49-F238E27FC236}">
                <a16:creationId xmlns:a16="http://schemas.microsoft.com/office/drawing/2014/main" id="{6513EC95-1E64-4A8F-9E0B-2EC586FC2DEE}"/>
              </a:ext>
            </a:extLst>
          </p:cNvPr>
          <p:cNvSpPr/>
          <p:nvPr/>
        </p:nvSpPr>
        <p:spPr>
          <a:xfrm>
            <a:off x="7867836" y="2571927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PWM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x8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: Rounded Corners 43">
            <a:extLst>
              <a:ext uri="{FF2B5EF4-FFF2-40B4-BE49-F238E27FC236}">
                <a16:creationId xmlns:a16="http://schemas.microsoft.com/office/drawing/2014/main" id="{C038E122-3830-4E27-816F-BEC2DD0F5F70}"/>
              </a:ext>
            </a:extLst>
          </p:cNvPr>
          <p:cNvSpPr/>
          <p:nvPr/>
        </p:nvSpPr>
        <p:spPr>
          <a:xfrm>
            <a:off x="4077061" y="3448329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SPI 1/2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kern="0" dirty="0">
                <a:solidFill>
                  <a:prstClr val="white"/>
                </a:solidFill>
                <a:latin typeface="Calibri"/>
              </a:rPr>
              <a:t>and</a:t>
            </a:r>
            <a:r>
              <a:rPr lang="en-US" sz="1400" kern="0" dirty="0">
                <a:solidFill>
                  <a:prstClr val="white"/>
                </a:solidFill>
                <a:latin typeface="Calibri"/>
              </a:rPr>
              <a:t> </a:t>
            </a: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I3C</a:t>
            </a:r>
            <a:endParaRPr kumimoji="0" lang="en-US" sz="1400" b="0" i="0" strike="sng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: Rounded Corners 43">
            <a:extLst>
              <a:ext uri="{FF2B5EF4-FFF2-40B4-BE49-F238E27FC236}">
                <a16:creationId xmlns:a16="http://schemas.microsoft.com/office/drawing/2014/main" id="{212D818F-8879-458E-A0C5-55465CCE5465}"/>
              </a:ext>
            </a:extLst>
          </p:cNvPr>
          <p:cNvSpPr/>
          <p:nvPr/>
        </p:nvSpPr>
        <p:spPr>
          <a:xfrm>
            <a:off x="5150176" y="3476912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LPC </a:t>
            </a:r>
            <a:r>
              <a:rPr lang="en-US" sz="1050" kern="0" noProof="0" dirty="0">
                <a:solidFill>
                  <a:prstClr val="white"/>
                </a:solidFill>
                <a:latin typeface="Calibri"/>
              </a:rPr>
              <a:t>or </a:t>
            </a: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ESPI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Rectangle: Rounded Corners 43">
            <a:extLst>
              <a:ext uri="{FF2B5EF4-FFF2-40B4-BE49-F238E27FC236}">
                <a16:creationId xmlns:a16="http://schemas.microsoft.com/office/drawing/2014/main" id="{4339AC62-BAFD-4ED8-8840-46E05A29F78C}"/>
              </a:ext>
            </a:extLst>
          </p:cNvPr>
          <p:cNvSpPr/>
          <p:nvPr/>
        </p:nvSpPr>
        <p:spPr>
          <a:xfrm>
            <a:off x="6263615" y="3476911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noProof="0" dirty="0">
                <a:solidFill>
                  <a:prstClr val="white"/>
                </a:solidFill>
                <a:latin typeface="Calibri"/>
              </a:rPr>
              <a:t>JTAG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sng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x1</a:t>
            </a:r>
            <a:endParaRPr kumimoji="0" lang="en-US" sz="1400" b="0" i="0" u="none" strike="sng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ectangle: Rounded Corners 43">
            <a:extLst>
              <a:ext uri="{FF2B5EF4-FFF2-40B4-BE49-F238E27FC236}">
                <a16:creationId xmlns:a16="http://schemas.microsoft.com/office/drawing/2014/main" id="{1652B891-DF47-4C31-BAC0-676C84385A76}"/>
              </a:ext>
            </a:extLst>
          </p:cNvPr>
          <p:cNvSpPr/>
          <p:nvPr/>
        </p:nvSpPr>
        <p:spPr>
          <a:xfrm>
            <a:off x="3468053" y="2571992"/>
            <a:ext cx="829972" cy="639700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USB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x1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: Rounded Corners 43">
            <a:extLst>
              <a:ext uri="{FF2B5EF4-FFF2-40B4-BE49-F238E27FC236}">
                <a16:creationId xmlns:a16="http://schemas.microsoft.com/office/drawing/2014/main" id="{57275979-0CC9-4A87-974F-0C3C14075340}"/>
              </a:ext>
            </a:extLst>
          </p:cNvPr>
          <p:cNvSpPr/>
          <p:nvPr/>
        </p:nvSpPr>
        <p:spPr>
          <a:xfrm>
            <a:off x="8863304" y="2563001"/>
            <a:ext cx="911661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I2C x12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kern="0" noProof="0" dirty="0">
                <a:solidFill>
                  <a:prstClr val="white"/>
                </a:solidFill>
                <a:latin typeface="Calibri"/>
              </a:rPr>
              <a:t>and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noProof="0" dirty="0">
                <a:solidFill>
                  <a:prstClr val="white"/>
                </a:solidFill>
                <a:latin typeface="Calibri"/>
              </a:rPr>
              <a:t>GPIOs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ectangle: Rounded Corners 43">
            <a:extLst>
              <a:ext uri="{FF2B5EF4-FFF2-40B4-BE49-F238E27FC236}">
                <a16:creationId xmlns:a16="http://schemas.microsoft.com/office/drawing/2014/main" id="{718118FE-37B1-424C-A49B-15ECAF70019F}"/>
              </a:ext>
            </a:extLst>
          </p:cNvPr>
          <p:cNvSpPr/>
          <p:nvPr/>
        </p:nvSpPr>
        <p:spPr>
          <a:xfrm>
            <a:off x="3006871" y="3448328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SGPIO</a:t>
            </a:r>
          </a:p>
        </p:txBody>
      </p:sp>
      <p:sp>
        <p:nvSpPr>
          <p:cNvPr id="17" name="Rectangle: Rounded Corners 43">
            <a:extLst>
              <a:ext uri="{FF2B5EF4-FFF2-40B4-BE49-F238E27FC236}">
                <a16:creationId xmlns:a16="http://schemas.microsoft.com/office/drawing/2014/main" id="{9B332EB9-124F-41FE-BDD9-AF3EBC09A7F0}"/>
              </a:ext>
            </a:extLst>
          </p:cNvPr>
          <p:cNvSpPr/>
          <p:nvPr/>
        </p:nvSpPr>
        <p:spPr>
          <a:xfrm>
            <a:off x="1944023" y="3448329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GPIOs</a:t>
            </a:r>
          </a:p>
        </p:txBody>
      </p:sp>
      <p:sp>
        <p:nvSpPr>
          <p:cNvPr id="18" name="Rectangle: Rounded Corners 43">
            <a:extLst>
              <a:ext uri="{FF2B5EF4-FFF2-40B4-BE49-F238E27FC236}">
                <a16:creationId xmlns:a16="http://schemas.microsoft.com/office/drawing/2014/main" id="{546422FE-29C0-4129-B8FC-CE125AE3719E}"/>
              </a:ext>
            </a:extLst>
          </p:cNvPr>
          <p:cNvSpPr/>
          <p:nvPr/>
        </p:nvSpPr>
        <p:spPr>
          <a:xfrm>
            <a:off x="9518579" y="3462115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Misc.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: Rounded Corners 43">
            <a:extLst>
              <a:ext uri="{FF2B5EF4-FFF2-40B4-BE49-F238E27FC236}">
                <a16:creationId xmlns:a16="http://schemas.microsoft.com/office/drawing/2014/main" id="{CBA703C7-8637-4AE6-80B6-45D36B913C78}"/>
              </a:ext>
            </a:extLst>
          </p:cNvPr>
          <p:cNvSpPr/>
          <p:nvPr/>
        </p:nvSpPr>
        <p:spPr>
          <a:xfrm>
            <a:off x="10005245" y="2563742"/>
            <a:ext cx="956351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UART</a:t>
            </a:r>
            <a:r>
              <a:rPr lang="zh-TW" altLang="en-US" sz="1400" kern="0" dirty="0">
                <a:solidFill>
                  <a:prstClr val="white"/>
                </a:solidFill>
                <a:latin typeface="Calibri"/>
              </a:rPr>
              <a:t> </a:t>
            </a:r>
            <a:r>
              <a:rPr lang="en-US" altLang="zh-TW" sz="1400" kern="0">
                <a:solidFill>
                  <a:prstClr val="white"/>
                </a:solidFill>
                <a:latin typeface="Calibri"/>
              </a:rPr>
              <a:t>x3</a:t>
            </a:r>
            <a:endParaRPr lang="en-US" altLang="zh-TW" sz="1400" kern="0" dirty="0">
              <a:solidFill>
                <a:prstClr val="white"/>
              </a:solidFill>
              <a:latin typeface="Calibri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050" kern="0" dirty="0">
                <a:solidFill>
                  <a:prstClr val="white"/>
                </a:solidFill>
                <a:latin typeface="Calibri"/>
              </a:rPr>
              <a:t>and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GPIOs</a:t>
            </a:r>
          </a:p>
        </p:txBody>
      </p:sp>
      <p:sp>
        <p:nvSpPr>
          <p:cNvPr id="20" name="Rectangle: Rounded Corners 43">
            <a:extLst>
              <a:ext uri="{FF2B5EF4-FFF2-40B4-BE49-F238E27FC236}">
                <a16:creationId xmlns:a16="http://schemas.microsoft.com/office/drawing/2014/main" id="{2C6A0286-9224-4905-9313-8208718EEFEB}"/>
              </a:ext>
            </a:extLst>
          </p:cNvPr>
          <p:cNvSpPr/>
          <p:nvPr/>
        </p:nvSpPr>
        <p:spPr>
          <a:xfrm>
            <a:off x="8453084" y="3469325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WDO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x2</a:t>
            </a:r>
          </a:p>
        </p:txBody>
      </p:sp>
      <p:sp>
        <p:nvSpPr>
          <p:cNvPr id="21" name="Rectangle: Rounded Corners 43">
            <a:extLst>
              <a:ext uri="{FF2B5EF4-FFF2-40B4-BE49-F238E27FC236}">
                <a16:creationId xmlns:a16="http://schemas.microsoft.com/office/drawing/2014/main" id="{1DAD8114-878D-482C-9F27-67C33C883E00}"/>
              </a:ext>
            </a:extLst>
          </p:cNvPr>
          <p:cNvSpPr/>
          <p:nvPr/>
        </p:nvSpPr>
        <p:spPr>
          <a:xfrm>
            <a:off x="7387921" y="3476910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strike="sngStrike" kern="0" dirty="0">
                <a:solidFill>
                  <a:prstClr val="white"/>
                </a:solidFill>
                <a:latin typeface="Calibri"/>
              </a:rPr>
              <a:t>PECI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sng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rPr>
              <a:t>x1</a:t>
            </a:r>
          </a:p>
        </p:txBody>
      </p:sp>
      <p:sp>
        <p:nvSpPr>
          <p:cNvPr id="22" name="Rectangle: Rounded Corners 43">
            <a:extLst>
              <a:ext uri="{FF2B5EF4-FFF2-40B4-BE49-F238E27FC236}">
                <a16:creationId xmlns:a16="http://schemas.microsoft.com/office/drawing/2014/main" id="{BEC3FBC5-79F0-43EA-A98C-F9F92E04CDFC}"/>
              </a:ext>
            </a:extLst>
          </p:cNvPr>
          <p:cNvSpPr/>
          <p:nvPr/>
        </p:nvSpPr>
        <p:spPr>
          <a:xfrm>
            <a:off x="5712668" y="2575387"/>
            <a:ext cx="829972" cy="624253"/>
          </a:xfrm>
          <a:prstGeom prst="roundRect">
            <a:avLst/>
          </a:prstGeom>
          <a:solidFill>
            <a:srgbClr val="008AD0">
              <a:lumMod val="75000"/>
            </a:srgb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prstClr val="white"/>
                </a:solidFill>
                <a:latin typeface="Calibri"/>
              </a:rPr>
              <a:t>RGMII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x1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AB98EB2-3EEB-41A5-9EB0-4AF264C21D87}"/>
              </a:ext>
            </a:extLst>
          </p:cNvPr>
          <p:cNvSpPr/>
          <p:nvPr/>
        </p:nvSpPr>
        <p:spPr>
          <a:xfrm>
            <a:off x="325821" y="315310"/>
            <a:ext cx="11529848" cy="61800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2DECFFC-1A7B-4FF1-A35A-CA25114156A6}"/>
              </a:ext>
            </a:extLst>
          </p:cNvPr>
          <p:cNvSpPr txBox="1"/>
          <p:nvPr/>
        </p:nvSpPr>
        <p:spPr>
          <a:xfrm>
            <a:off x="399393" y="-115618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用這一版給</a:t>
            </a:r>
            <a:r>
              <a:rPr lang="en-US" altLang="zh-TW" b="1" dirty="0">
                <a:solidFill>
                  <a:srgbClr val="FF0000"/>
                </a:solidFill>
              </a:rPr>
              <a:t>A1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158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8AB98EB2-3EEB-41A5-9EB0-4AF264C21D87}"/>
              </a:ext>
            </a:extLst>
          </p:cNvPr>
          <p:cNvSpPr/>
          <p:nvPr/>
        </p:nvSpPr>
        <p:spPr>
          <a:xfrm>
            <a:off x="325821" y="315310"/>
            <a:ext cx="11529848" cy="61800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52197585-7AF2-4C58-871D-C4961149DC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7" t="30038" r="21083" b="29655"/>
          <a:stretch/>
        </p:blipFill>
        <p:spPr>
          <a:xfrm>
            <a:off x="3226675" y="2091559"/>
            <a:ext cx="5076497" cy="2367231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5A7E937C-B2DA-446A-991C-926F01C2E68D}"/>
              </a:ext>
            </a:extLst>
          </p:cNvPr>
          <p:cNvSpPr txBox="1"/>
          <p:nvPr/>
        </p:nvSpPr>
        <p:spPr>
          <a:xfrm>
            <a:off x="5330476" y="1337725"/>
            <a:ext cx="2037274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BMC</a:t>
            </a:r>
            <a:endParaRPr lang="en-US" altLang="zh-TW" sz="1600" b="1" dirty="0">
              <a:solidFill>
                <a:srgbClr val="0070C0"/>
              </a:solidFill>
            </a:endParaRPr>
          </a:p>
          <a:p>
            <a:r>
              <a:rPr lang="en-US" altLang="zh-TW" sz="1600" dirty="0">
                <a:solidFill>
                  <a:srgbClr val="0070C0"/>
                </a:solidFill>
              </a:rPr>
              <a:t>(ASPEED, AST2600)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E9FD8344-4F76-4F87-9B8D-57B318799C02}"/>
              </a:ext>
            </a:extLst>
          </p:cNvPr>
          <p:cNvCxnSpPr>
            <a:cxnSpLocks/>
          </p:cNvCxnSpPr>
          <p:nvPr/>
        </p:nvCxnSpPr>
        <p:spPr>
          <a:xfrm flipV="1">
            <a:off x="5764923" y="1937889"/>
            <a:ext cx="0" cy="624733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0C806D8F-0443-4502-84A5-9333DDDF9614}"/>
              </a:ext>
            </a:extLst>
          </p:cNvPr>
          <p:cNvSpPr txBox="1"/>
          <p:nvPr/>
        </p:nvSpPr>
        <p:spPr>
          <a:xfrm>
            <a:off x="8525648" y="2573132"/>
            <a:ext cx="2303501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Flash</a:t>
            </a:r>
            <a:r>
              <a:rPr lang="en-US" altLang="zh-TW" dirty="0">
                <a:solidFill>
                  <a:srgbClr val="0070C0"/>
                </a:solidFill>
              </a:rPr>
              <a:t> </a:t>
            </a:r>
            <a:r>
              <a:rPr lang="en-US" altLang="zh-TW" sz="1600" dirty="0">
                <a:solidFill>
                  <a:srgbClr val="0070C0"/>
                </a:solidFill>
              </a:rPr>
              <a:t>x2pcs</a:t>
            </a:r>
          </a:p>
          <a:p>
            <a:r>
              <a:rPr lang="en-US" altLang="zh-TW" sz="1600" dirty="0">
                <a:solidFill>
                  <a:srgbClr val="0070C0"/>
                </a:solidFill>
              </a:rPr>
              <a:t>(store BMC firmware)</a:t>
            </a:r>
            <a:endParaRPr lang="zh-TW" altLang="en-US" dirty="0">
              <a:solidFill>
                <a:srgbClr val="0070C0"/>
              </a:solidFill>
            </a:endParaRPr>
          </a:p>
        </p:txBody>
      </p: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A8EA3013-4C1F-44E9-A9B9-FDE211D5E2EF}"/>
              </a:ext>
            </a:extLst>
          </p:cNvPr>
          <p:cNvCxnSpPr>
            <a:cxnSpLocks/>
          </p:cNvCxnSpPr>
          <p:nvPr/>
        </p:nvCxnSpPr>
        <p:spPr>
          <a:xfrm>
            <a:off x="7698592" y="2739620"/>
            <a:ext cx="858026" cy="2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1226C4FD-D1D5-4721-80A3-BC313627C460}"/>
              </a:ext>
            </a:extLst>
          </p:cNvPr>
          <p:cNvCxnSpPr>
            <a:cxnSpLocks/>
          </p:cNvCxnSpPr>
          <p:nvPr/>
        </p:nvCxnSpPr>
        <p:spPr>
          <a:xfrm>
            <a:off x="7698592" y="3660479"/>
            <a:ext cx="646625" cy="0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B511F3BD-3C5A-4001-B13F-9624CCEEA935}"/>
              </a:ext>
            </a:extLst>
          </p:cNvPr>
          <p:cNvCxnSpPr>
            <a:cxnSpLocks/>
          </p:cNvCxnSpPr>
          <p:nvPr/>
        </p:nvCxnSpPr>
        <p:spPr>
          <a:xfrm flipV="1">
            <a:off x="8345217" y="2739620"/>
            <a:ext cx="0" cy="916440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356A2727-4E58-47FD-BC6C-4B6B7F2CEDB9}"/>
              </a:ext>
            </a:extLst>
          </p:cNvPr>
          <p:cNvSpPr txBox="1"/>
          <p:nvPr/>
        </p:nvSpPr>
        <p:spPr>
          <a:xfrm>
            <a:off x="4200616" y="4687326"/>
            <a:ext cx="1191191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DRAM</a:t>
            </a:r>
            <a:endParaRPr lang="en-US" altLang="zh-TW" sz="1600" b="1" dirty="0">
              <a:solidFill>
                <a:srgbClr val="0070C0"/>
              </a:solidFill>
            </a:endParaRPr>
          </a:p>
          <a:p>
            <a:r>
              <a:rPr lang="en-US" altLang="zh-TW" sz="1600" dirty="0">
                <a:solidFill>
                  <a:srgbClr val="0070C0"/>
                </a:solidFill>
              </a:rPr>
              <a:t>(DDR4, 8Gb)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B4018422-0E89-4CFC-9A6A-D00CE03F8275}"/>
              </a:ext>
            </a:extLst>
          </p:cNvPr>
          <p:cNvCxnSpPr>
            <a:cxnSpLocks/>
          </p:cNvCxnSpPr>
          <p:nvPr/>
        </p:nvCxnSpPr>
        <p:spPr>
          <a:xfrm>
            <a:off x="4456385" y="3031326"/>
            <a:ext cx="0" cy="165600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F20E9AB9-30DA-4212-A0E4-E204855CA33E}"/>
              </a:ext>
            </a:extLst>
          </p:cNvPr>
          <p:cNvCxnSpPr>
            <a:cxnSpLocks/>
          </p:cNvCxnSpPr>
          <p:nvPr/>
        </p:nvCxnSpPr>
        <p:spPr>
          <a:xfrm flipV="1">
            <a:off x="3673364" y="1953278"/>
            <a:ext cx="0" cy="47805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CF4A73D7-EE45-486E-91B7-574A33EC57EA}"/>
              </a:ext>
            </a:extLst>
          </p:cNvPr>
          <p:cNvSpPr txBox="1"/>
          <p:nvPr/>
        </p:nvSpPr>
        <p:spPr>
          <a:xfrm>
            <a:off x="3326466" y="1337725"/>
            <a:ext cx="1191191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Switch</a:t>
            </a:r>
            <a:endParaRPr lang="en-US" altLang="zh-TW" sz="1600" b="1" dirty="0">
              <a:solidFill>
                <a:srgbClr val="0070C0"/>
              </a:solidFill>
            </a:endParaRPr>
          </a:p>
          <a:p>
            <a:r>
              <a:rPr lang="en-US" altLang="zh-TW" sz="1600" dirty="0">
                <a:solidFill>
                  <a:srgbClr val="0070C0"/>
                </a:solidFill>
              </a:rPr>
              <a:t>(CONSOLE)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F44C58E8-4998-4C09-B02C-89E1A74F9981}"/>
              </a:ext>
            </a:extLst>
          </p:cNvPr>
          <p:cNvCxnSpPr>
            <a:cxnSpLocks/>
          </p:cNvCxnSpPr>
          <p:nvPr/>
        </p:nvCxnSpPr>
        <p:spPr>
          <a:xfrm>
            <a:off x="6836978" y="3630790"/>
            <a:ext cx="0" cy="1044000"/>
          </a:xfrm>
          <a:prstGeom prst="straightConnector1">
            <a:avLst/>
          </a:prstGeom>
          <a:ln w="19050"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98186602-D9AD-45BC-B46E-57271AB45F1B}"/>
              </a:ext>
            </a:extLst>
          </p:cNvPr>
          <p:cNvSpPr txBox="1"/>
          <p:nvPr/>
        </p:nvSpPr>
        <p:spPr>
          <a:xfrm>
            <a:off x="6621517" y="4655855"/>
            <a:ext cx="1191191" cy="61555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</a:rPr>
              <a:t>LED</a:t>
            </a:r>
            <a:endParaRPr lang="en-US" altLang="zh-TW" sz="1600" b="1" dirty="0">
              <a:solidFill>
                <a:srgbClr val="0070C0"/>
              </a:solidFill>
            </a:endParaRPr>
          </a:p>
          <a:p>
            <a:r>
              <a:rPr lang="en-US" altLang="zh-TW" sz="1600" dirty="0">
                <a:solidFill>
                  <a:srgbClr val="0070C0"/>
                </a:solidFill>
              </a:rPr>
              <a:t>(BMC_HB)</a:t>
            </a:r>
            <a:endParaRPr lang="zh-TW" altLang="en-US" sz="1600" dirty="0">
              <a:solidFill>
                <a:srgbClr val="0070C0"/>
              </a:solidFill>
            </a:endParaRPr>
          </a:p>
        </p:txBody>
      </p: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74A070B3-A870-4E38-B300-C5970A33A899}"/>
              </a:ext>
            </a:extLst>
          </p:cNvPr>
          <p:cNvCxnSpPr>
            <a:cxnSpLocks/>
          </p:cNvCxnSpPr>
          <p:nvPr/>
        </p:nvCxnSpPr>
        <p:spPr>
          <a:xfrm>
            <a:off x="3205655" y="2150811"/>
            <a:ext cx="0" cy="218996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F8CD918-0DE1-4F3A-925A-7F37A6C3D334}"/>
              </a:ext>
            </a:extLst>
          </p:cNvPr>
          <p:cNvSpPr txBox="1"/>
          <p:nvPr/>
        </p:nvSpPr>
        <p:spPr>
          <a:xfrm rot="16200000">
            <a:off x="2628888" y="3028563"/>
            <a:ext cx="8149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600" dirty="0">
                <a:solidFill>
                  <a:schemeClr val="bg1">
                    <a:lumMod val="65000"/>
                  </a:schemeClr>
                </a:solidFill>
              </a:rPr>
              <a:t>32mm</a:t>
            </a:r>
            <a:endParaRPr lang="zh-TW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7133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8AB98EB2-3EEB-41A5-9EB0-4AF264C21D87}"/>
              </a:ext>
            </a:extLst>
          </p:cNvPr>
          <p:cNvSpPr/>
          <p:nvPr/>
        </p:nvSpPr>
        <p:spPr>
          <a:xfrm>
            <a:off x="325821" y="315310"/>
            <a:ext cx="11529848" cy="61800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52197585-7AF2-4C58-871D-C4961149DC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7" t="30038" r="21083" b="29655"/>
          <a:stretch/>
        </p:blipFill>
        <p:spPr>
          <a:xfrm>
            <a:off x="3226675" y="2091559"/>
            <a:ext cx="5076497" cy="2367231"/>
          </a:xfrm>
          <a:prstGeom prst="rect">
            <a:avLst/>
          </a:prstGeom>
        </p:spPr>
      </p:pic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74A070B3-A870-4E38-B300-C5970A33A899}"/>
              </a:ext>
            </a:extLst>
          </p:cNvPr>
          <p:cNvCxnSpPr>
            <a:cxnSpLocks/>
          </p:cNvCxnSpPr>
          <p:nvPr/>
        </p:nvCxnSpPr>
        <p:spPr>
          <a:xfrm>
            <a:off x="3205655" y="2150811"/>
            <a:ext cx="0" cy="218996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F8CD918-0DE1-4F3A-925A-7F37A6C3D334}"/>
              </a:ext>
            </a:extLst>
          </p:cNvPr>
          <p:cNvSpPr txBox="1"/>
          <p:nvPr/>
        </p:nvSpPr>
        <p:spPr>
          <a:xfrm rot="16200000">
            <a:off x="2628888" y="3028563"/>
            <a:ext cx="8149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32mm</a:t>
            </a:r>
            <a:endParaRPr lang="zh-TW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8FDC9DA7-1399-4177-BB69-E7FCE8F622D6}"/>
              </a:ext>
            </a:extLst>
          </p:cNvPr>
          <p:cNvCxnSpPr>
            <a:cxnSpLocks/>
          </p:cNvCxnSpPr>
          <p:nvPr/>
        </p:nvCxnSpPr>
        <p:spPr>
          <a:xfrm>
            <a:off x="3294994" y="4458790"/>
            <a:ext cx="4896000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22A8962-9208-4B1D-837A-EEF366197904}"/>
              </a:ext>
            </a:extLst>
          </p:cNvPr>
          <p:cNvSpPr txBox="1"/>
          <p:nvPr/>
        </p:nvSpPr>
        <p:spPr>
          <a:xfrm>
            <a:off x="5282749" y="4458790"/>
            <a:ext cx="142285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zh-TW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69.6mm</a:t>
            </a:r>
            <a:endParaRPr lang="zh-TW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054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8AB98EB2-3EEB-41A5-9EB0-4AF264C21D87}"/>
              </a:ext>
            </a:extLst>
          </p:cNvPr>
          <p:cNvSpPr/>
          <p:nvPr/>
        </p:nvSpPr>
        <p:spPr>
          <a:xfrm>
            <a:off x="325821" y="315310"/>
            <a:ext cx="11529848" cy="61800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52197585-7AF2-4C58-871D-C4961149DC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7" t="30038" r="21083" b="29655"/>
          <a:stretch/>
        </p:blipFill>
        <p:spPr>
          <a:xfrm rot="16200000">
            <a:off x="59565" y="2664292"/>
            <a:ext cx="2730851" cy="1273428"/>
          </a:xfrm>
          <a:prstGeom prst="rect">
            <a:avLst/>
          </a:prstGeom>
        </p:spPr>
      </p:pic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FB300CD3-B7C5-4503-8CC2-81492E7DA0F8}"/>
              </a:ext>
            </a:extLst>
          </p:cNvPr>
          <p:cNvCxnSpPr>
            <a:cxnSpLocks/>
          </p:cNvCxnSpPr>
          <p:nvPr/>
        </p:nvCxnSpPr>
        <p:spPr>
          <a:xfrm>
            <a:off x="2040684" y="2259724"/>
            <a:ext cx="1440000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C489E61B-3007-452C-A79F-9C814F73DB39}"/>
              </a:ext>
            </a:extLst>
          </p:cNvPr>
          <p:cNvSpPr txBox="1"/>
          <p:nvPr/>
        </p:nvSpPr>
        <p:spPr>
          <a:xfrm>
            <a:off x="3210687" y="1750914"/>
            <a:ext cx="10278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/>
              <a:t>PWR_BTN</a:t>
            </a:r>
            <a:endParaRPr lang="zh-TW" altLang="en-US" sz="1600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DFE29CE-5D4F-4A96-B9CD-5F0DA7A78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2934" y="2044997"/>
            <a:ext cx="457422" cy="488968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515E8E67-E2C7-4596-8FEA-1A51467FFBEA}"/>
              </a:ext>
            </a:extLst>
          </p:cNvPr>
          <p:cNvSpPr txBox="1"/>
          <p:nvPr/>
        </p:nvSpPr>
        <p:spPr>
          <a:xfrm>
            <a:off x="2063990" y="1935580"/>
            <a:ext cx="6431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pin.76</a:t>
            </a:r>
            <a:endParaRPr lang="zh-TW" altLang="en-US" sz="1400" dirty="0"/>
          </a:p>
        </p:txBody>
      </p: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6B5E93B2-395F-4794-8C13-5A8444145B55}"/>
              </a:ext>
            </a:extLst>
          </p:cNvPr>
          <p:cNvCxnSpPr>
            <a:cxnSpLocks/>
          </p:cNvCxnSpPr>
          <p:nvPr/>
        </p:nvCxnSpPr>
        <p:spPr>
          <a:xfrm flipH="1">
            <a:off x="2040683" y="2786213"/>
            <a:ext cx="1620000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A784A90-47AB-47BF-B90D-F4427E95DA09}"/>
              </a:ext>
            </a:extLst>
          </p:cNvPr>
          <p:cNvSpPr txBox="1"/>
          <p:nvPr/>
        </p:nvSpPr>
        <p:spPr>
          <a:xfrm>
            <a:off x="2098970" y="2486856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pin.115</a:t>
            </a:r>
            <a:endParaRPr lang="zh-TW" altLang="en-US" sz="1400" dirty="0"/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4D5A655D-F965-4BA2-9F00-32FE340E7F34}"/>
              </a:ext>
            </a:extLst>
          </p:cNvPr>
          <p:cNvCxnSpPr/>
          <p:nvPr/>
        </p:nvCxnSpPr>
        <p:spPr>
          <a:xfrm>
            <a:off x="3670975" y="2486856"/>
            <a:ext cx="0" cy="2993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BC14F4F3-8235-4607-A840-18103CA007D3}"/>
              </a:ext>
            </a:extLst>
          </p:cNvPr>
          <p:cNvCxnSpPr/>
          <p:nvPr/>
        </p:nvCxnSpPr>
        <p:spPr>
          <a:xfrm>
            <a:off x="3173494" y="2786213"/>
            <a:ext cx="0" cy="2993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E8C03061-F87C-42CF-AE29-ACD5C1BEF8D4}"/>
              </a:ext>
            </a:extLst>
          </p:cNvPr>
          <p:cNvCxnSpPr>
            <a:cxnSpLocks/>
          </p:cNvCxnSpPr>
          <p:nvPr/>
        </p:nvCxnSpPr>
        <p:spPr>
          <a:xfrm>
            <a:off x="3184775" y="3081285"/>
            <a:ext cx="4683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41D14BCB-7E8C-46C6-B8CD-41418391B82E}"/>
              </a:ext>
            </a:extLst>
          </p:cNvPr>
          <p:cNvSpPr txBox="1"/>
          <p:nvPr/>
        </p:nvSpPr>
        <p:spPr>
          <a:xfrm>
            <a:off x="3648635" y="2912008"/>
            <a:ext cx="13261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/>
              <a:t>other sources</a:t>
            </a:r>
            <a:endParaRPr lang="zh-TW" altLang="en-US" sz="1600" dirty="0"/>
          </a:p>
        </p:txBody>
      </p:sp>
      <p:graphicFrame>
        <p:nvGraphicFramePr>
          <p:cNvPr id="16" name="表格 16">
            <a:extLst>
              <a:ext uri="{FF2B5EF4-FFF2-40B4-BE49-F238E27FC236}">
                <a16:creationId xmlns:a16="http://schemas.microsoft.com/office/drawing/2014/main" id="{306A0DB6-E656-4743-8306-D6B4D943E0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6037631"/>
              </p:ext>
            </p:extLst>
          </p:nvPr>
        </p:nvGraphicFramePr>
        <p:xfrm>
          <a:off x="5169524" y="1477404"/>
          <a:ext cx="6096000" cy="1564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6552">
                  <a:extLst>
                    <a:ext uri="{9D8B030D-6E8A-4147-A177-3AD203B41FA5}">
                      <a16:colId xmlns:a16="http://schemas.microsoft.com/office/drawing/2014/main" val="891705806"/>
                    </a:ext>
                  </a:extLst>
                </a:gridCol>
                <a:gridCol w="1650124">
                  <a:extLst>
                    <a:ext uri="{9D8B030D-6E8A-4147-A177-3AD203B41FA5}">
                      <a16:colId xmlns:a16="http://schemas.microsoft.com/office/drawing/2014/main" val="3824473931"/>
                    </a:ext>
                  </a:extLst>
                </a:gridCol>
                <a:gridCol w="3429324">
                  <a:extLst>
                    <a:ext uri="{9D8B030D-6E8A-4147-A177-3AD203B41FA5}">
                      <a16:colId xmlns:a16="http://schemas.microsoft.com/office/drawing/2014/main" val="29613204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Pin #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Name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Note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573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Pin.76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b="0" kern="1200" dirty="0">
                          <a:solidFill>
                            <a:schemeClr val="dk1"/>
                          </a:solidFill>
                          <a:effectLst/>
                        </a:rPr>
                        <a:t>PASSTHRU1_OUT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Trigger PWR_BTN by BMC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508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Pin.115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b="0" kern="1200" dirty="0">
                          <a:solidFill>
                            <a:schemeClr val="dk1"/>
                          </a:solidFill>
                          <a:effectLst/>
                        </a:rPr>
                        <a:t>GPIO79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Monitoring the PWR_BTN even, either from button or other source. Input to BMC. As event log usage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356821"/>
                  </a:ext>
                </a:extLst>
              </a:tr>
            </a:tbl>
          </a:graphicData>
        </a:graphic>
      </p:graphicFrame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5B929BDD-6231-4A5D-B244-0B3D73FF6C37}"/>
              </a:ext>
            </a:extLst>
          </p:cNvPr>
          <p:cNvCxnSpPr>
            <a:cxnSpLocks/>
          </p:cNvCxnSpPr>
          <p:nvPr/>
        </p:nvCxnSpPr>
        <p:spPr>
          <a:xfrm>
            <a:off x="2022934" y="3968307"/>
            <a:ext cx="1440000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E888A445-D170-4584-A807-9EC848A0F4B6}"/>
              </a:ext>
            </a:extLst>
          </p:cNvPr>
          <p:cNvSpPr txBox="1"/>
          <p:nvPr/>
        </p:nvSpPr>
        <p:spPr>
          <a:xfrm>
            <a:off x="3192937" y="3459497"/>
            <a:ext cx="9291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/>
              <a:t>RST_BTN</a:t>
            </a:r>
            <a:endParaRPr lang="zh-TW" altLang="en-US" sz="1600" dirty="0"/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F178F5E1-BC99-473D-89A0-AA8CDFFF3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5184" y="3753580"/>
            <a:ext cx="457422" cy="488968"/>
          </a:xfrm>
          <a:prstGeom prst="rect">
            <a:avLst/>
          </a:prstGeom>
        </p:spPr>
      </p:pic>
      <p:sp>
        <p:nvSpPr>
          <p:cNvPr id="31" name="文字方塊 30">
            <a:extLst>
              <a:ext uri="{FF2B5EF4-FFF2-40B4-BE49-F238E27FC236}">
                <a16:creationId xmlns:a16="http://schemas.microsoft.com/office/drawing/2014/main" id="{96AFC689-1023-4145-ACB0-503BE4C676D6}"/>
              </a:ext>
            </a:extLst>
          </p:cNvPr>
          <p:cNvSpPr txBox="1"/>
          <p:nvPr/>
        </p:nvSpPr>
        <p:spPr>
          <a:xfrm>
            <a:off x="2046240" y="3644163"/>
            <a:ext cx="6431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pin.40</a:t>
            </a:r>
            <a:endParaRPr lang="zh-TW" altLang="en-US" sz="1400" dirty="0"/>
          </a:p>
        </p:txBody>
      </p: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CB331934-65B3-4CA3-A7E9-965C360D8BAB}"/>
              </a:ext>
            </a:extLst>
          </p:cNvPr>
          <p:cNvCxnSpPr>
            <a:cxnSpLocks/>
          </p:cNvCxnSpPr>
          <p:nvPr/>
        </p:nvCxnSpPr>
        <p:spPr>
          <a:xfrm flipH="1">
            <a:off x="2033443" y="4494796"/>
            <a:ext cx="1620000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642543FE-875A-4E03-A95B-8959146915A9}"/>
              </a:ext>
            </a:extLst>
          </p:cNvPr>
          <p:cNvSpPr txBox="1"/>
          <p:nvPr/>
        </p:nvSpPr>
        <p:spPr>
          <a:xfrm>
            <a:off x="2081220" y="4195439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pin.160</a:t>
            </a:r>
            <a:endParaRPr lang="zh-TW" altLang="en-US" sz="1400" dirty="0"/>
          </a:p>
        </p:txBody>
      </p: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FE9B90BD-C6FA-4E2A-9943-74CB11FE9F21}"/>
              </a:ext>
            </a:extLst>
          </p:cNvPr>
          <p:cNvCxnSpPr/>
          <p:nvPr/>
        </p:nvCxnSpPr>
        <p:spPr>
          <a:xfrm>
            <a:off x="3653225" y="4195439"/>
            <a:ext cx="0" cy="2993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>
            <a:extLst>
              <a:ext uri="{FF2B5EF4-FFF2-40B4-BE49-F238E27FC236}">
                <a16:creationId xmlns:a16="http://schemas.microsoft.com/office/drawing/2014/main" id="{8E3CE439-1D88-4082-9780-16140C0ACA77}"/>
              </a:ext>
            </a:extLst>
          </p:cNvPr>
          <p:cNvCxnSpPr/>
          <p:nvPr/>
        </p:nvCxnSpPr>
        <p:spPr>
          <a:xfrm>
            <a:off x="3155744" y="4494796"/>
            <a:ext cx="0" cy="2993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999D4DB3-0733-404F-87D0-7B5BD03B958A}"/>
              </a:ext>
            </a:extLst>
          </p:cNvPr>
          <p:cNvCxnSpPr>
            <a:cxnSpLocks/>
          </p:cNvCxnSpPr>
          <p:nvPr/>
        </p:nvCxnSpPr>
        <p:spPr>
          <a:xfrm>
            <a:off x="3167025" y="4789868"/>
            <a:ext cx="4683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7E98F7D0-1C46-482C-A880-C5431A41F6AF}"/>
              </a:ext>
            </a:extLst>
          </p:cNvPr>
          <p:cNvSpPr txBox="1"/>
          <p:nvPr/>
        </p:nvSpPr>
        <p:spPr>
          <a:xfrm>
            <a:off x="3630885" y="4620591"/>
            <a:ext cx="13261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/>
              <a:t>other sources</a:t>
            </a:r>
            <a:endParaRPr lang="zh-TW" altLang="en-US" sz="1600" dirty="0"/>
          </a:p>
        </p:txBody>
      </p:sp>
      <p:graphicFrame>
        <p:nvGraphicFramePr>
          <p:cNvPr id="38" name="表格 16">
            <a:extLst>
              <a:ext uri="{FF2B5EF4-FFF2-40B4-BE49-F238E27FC236}">
                <a16:creationId xmlns:a16="http://schemas.microsoft.com/office/drawing/2014/main" id="{A0E419AA-79B2-4300-A891-EA115318A6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5587349"/>
              </p:ext>
            </p:extLst>
          </p:nvPr>
        </p:nvGraphicFramePr>
        <p:xfrm>
          <a:off x="5169524" y="3628774"/>
          <a:ext cx="6096000" cy="1564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6552">
                  <a:extLst>
                    <a:ext uri="{9D8B030D-6E8A-4147-A177-3AD203B41FA5}">
                      <a16:colId xmlns:a16="http://schemas.microsoft.com/office/drawing/2014/main" val="891705806"/>
                    </a:ext>
                  </a:extLst>
                </a:gridCol>
                <a:gridCol w="1650124">
                  <a:extLst>
                    <a:ext uri="{9D8B030D-6E8A-4147-A177-3AD203B41FA5}">
                      <a16:colId xmlns:a16="http://schemas.microsoft.com/office/drawing/2014/main" val="3824473931"/>
                    </a:ext>
                  </a:extLst>
                </a:gridCol>
                <a:gridCol w="3429324">
                  <a:extLst>
                    <a:ext uri="{9D8B030D-6E8A-4147-A177-3AD203B41FA5}">
                      <a16:colId xmlns:a16="http://schemas.microsoft.com/office/drawing/2014/main" val="29613204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Pin #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Name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Note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573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Pin.40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b="0" kern="1200" dirty="0">
                          <a:solidFill>
                            <a:schemeClr val="dk1"/>
                          </a:solidFill>
                          <a:effectLst/>
                        </a:rPr>
                        <a:t>PASSTHRU2_OUT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Trigger RST_BTN by BMC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508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Pin.160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b="0" kern="1200" dirty="0">
                          <a:solidFill>
                            <a:schemeClr val="dk1"/>
                          </a:solidFill>
                          <a:effectLst/>
                        </a:rPr>
                        <a:t>GPIO109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Monitoring the RST_BTN even, either from button or other source. Input to BMC. As event log usage</a:t>
                      </a:r>
                      <a:endParaRPr lang="zh-TW" alt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356821"/>
                  </a:ext>
                </a:extLst>
              </a:tr>
            </a:tbl>
          </a:graphicData>
        </a:graphic>
      </p:graphicFrame>
      <p:sp>
        <p:nvSpPr>
          <p:cNvPr id="17" name="文字方塊 16">
            <a:extLst>
              <a:ext uri="{FF2B5EF4-FFF2-40B4-BE49-F238E27FC236}">
                <a16:creationId xmlns:a16="http://schemas.microsoft.com/office/drawing/2014/main" id="{8C5A3F5C-94CE-4D27-8FFD-C63E9D4A273A}"/>
              </a:ext>
            </a:extLst>
          </p:cNvPr>
          <p:cNvSpPr txBox="1"/>
          <p:nvPr/>
        </p:nvSpPr>
        <p:spPr>
          <a:xfrm>
            <a:off x="758871" y="1313182"/>
            <a:ext cx="2056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/>
              <a:t>Illustration purpose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489689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4" t="35112" r="28741" b="35139"/>
          <a:stretch/>
        </p:blipFill>
        <p:spPr>
          <a:xfrm>
            <a:off x="7041036" y="2125142"/>
            <a:ext cx="3682085" cy="17150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EA24D6-CE32-4072-B0F6-AA56BB793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RunBMC-AST2600</a:t>
            </a:r>
            <a:r>
              <a:rPr lang="en-US" dirty="0"/>
              <a:t> Module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C4F9A0-0D15-48A4-A6C5-09AC94F472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9D1FFF-65FA-4735-8427-AC7EEF3689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9F7E639-C156-4788-953E-C6BB45F14747}" type="slidenum">
              <a:rPr lang="x-none" smtClean="0"/>
              <a:t>6</a:t>
            </a:fld>
            <a:endParaRPr lang="x-none" dirty="0"/>
          </a:p>
        </p:txBody>
      </p:sp>
      <p:sp>
        <p:nvSpPr>
          <p:cNvPr id="17" name="內容版面配置區 16"/>
          <p:cNvSpPr txBox="1">
            <a:spLocks/>
          </p:cNvSpPr>
          <p:nvPr/>
        </p:nvSpPr>
        <p:spPr>
          <a:xfrm>
            <a:off x="838200" y="2066099"/>
            <a:ext cx="6056376" cy="20597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3F3F3F"/>
                </a:solidFill>
              </a:rPr>
              <a:t>Based on AST2600 IPMI BMC</a:t>
            </a:r>
          </a:p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3F3F3F"/>
                </a:solidFill>
              </a:rPr>
              <a:t>AMI BMC code base leveraged </a:t>
            </a:r>
          </a:p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3F3F3F"/>
                </a:solidFill>
              </a:rPr>
              <a:t>IPMI 2.0 and Redfish </a:t>
            </a:r>
            <a:r>
              <a:rPr lang="en-US" altLang="zh-TW" sz="1100" dirty="0">
                <a:solidFill>
                  <a:srgbClr val="3F3F3F"/>
                </a:solidFill>
              </a:rPr>
              <a:t>(planning)</a:t>
            </a:r>
          </a:p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3F3F3F"/>
                </a:solidFill>
              </a:rPr>
              <a:t>Work with selected x86 platform and ARM base platforms </a:t>
            </a:r>
          </a:p>
        </p:txBody>
      </p:sp>
      <p:cxnSp>
        <p:nvCxnSpPr>
          <p:cNvPr id="14" name="直線單箭頭接點 13"/>
          <p:cNvCxnSpPr/>
          <p:nvPr/>
        </p:nvCxnSpPr>
        <p:spPr>
          <a:xfrm rot="16200000">
            <a:off x="9958365" y="2963587"/>
            <a:ext cx="16920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/>
          <p:cNvSpPr txBox="1"/>
          <p:nvPr/>
        </p:nvSpPr>
        <p:spPr>
          <a:xfrm rot="16200000">
            <a:off x="10569071" y="2820426"/>
            <a:ext cx="6591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/>
              <a:t>32mm</a:t>
            </a:r>
            <a:endParaRPr lang="zh-TW" altLang="en-US" sz="1400" b="1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9331980" y="3772356"/>
            <a:ext cx="14293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pin-out Rev 1.4.1</a:t>
            </a:r>
            <a:endParaRPr lang="zh-TW" altLang="en-US" sz="1400" dirty="0"/>
          </a:p>
        </p:txBody>
      </p:sp>
      <p:grpSp>
        <p:nvGrpSpPr>
          <p:cNvPr id="23" name="群組 22"/>
          <p:cNvGrpSpPr/>
          <p:nvPr/>
        </p:nvGrpSpPr>
        <p:grpSpPr>
          <a:xfrm>
            <a:off x="1177852" y="4412822"/>
            <a:ext cx="9604815" cy="1538164"/>
            <a:chOff x="1341300" y="3580115"/>
            <a:chExt cx="9604815" cy="1538164"/>
          </a:xfrm>
        </p:grpSpPr>
        <p:sp>
          <p:nvSpPr>
            <p:cNvPr id="24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1341300" y="3596997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PCIe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x1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Rectangle: Rounded Corners 44">
              <a:extLst>
                <a:ext uri="{FF2B5EF4-FFF2-40B4-BE49-F238E27FC236}">
                  <a16:creationId xmlns:a16="http://schemas.microsoft.com/office/drawing/2014/main" id="{407A689E-7297-4134-AC02-ABBE2D0D384D}"/>
                </a:ext>
              </a:extLst>
            </p:cNvPr>
            <p:cNvSpPr/>
            <p:nvPr/>
          </p:nvSpPr>
          <p:spPr>
            <a:xfrm>
              <a:off x="2420686" y="3589046"/>
              <a:ext cx="892527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VGA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Rectangle: Rounded Corners 44">
              <a:extLst>
                <a:ext uri="{FF2B5EF4-FFF2-40B4-BE49-F238E27FC236}">
                  <a16:creationId xmlns:a16="http://schemas.microsoft.com/office/drawing/2014/main" id="{407A689E-7297-4134-AC02-ABBE2D0D384D}"/>
                </a:ext>
              </a:extLst>
            </p:cNvPr>
            <p:cNvSpPr/>
            <p:nvPr/>
          </p:nvSpPr>
          <p:spPr>
            <a:xfrm>
              <a:off x="4657931" y="3592524"/>
              <a:ext cx="892527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RMII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x1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6908436" y="3589042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TACH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x16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7999753" y="3589041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PWM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x8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4187958" y="4465443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SPI 1/2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kern="0" dirty="0">
                  <a:solidFill>
                    <a:prstClr val="white"/>
                  </a:solidFill>
                  <a:latin typeface="Calibri"/>
                </a:rPr>
                <a:t>and</a:t>
              </a: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 I3C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5261073" y="4494026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LPC </a:t>
              </a:r>
              <a:r>
                <a:rPr lang="en-US" sz="1050" kern="0" noProof="0" dirty="0">
                  <a:solidFill>
                    <a:prstClr val="white"/>
                  </a:solidFill>
                  <a:latin typeface="Calibri"/>
                </a:rPr>
                <a:t>or </a:t>
              </a: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ESPI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6374512" y="4494025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JTAG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3578950" y="3589106"/>
              <a:ext cx="829972" cy="639700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USB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x2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9055890" y="3580115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I2C x13</a:t>
              </a:r>
              <a:endParaRPr lang="en-US" sz="1400" kern="0" noProof="0" dirty="0">
                <a:solidFill>
                  <a:prstClr val="white"/>
                </a:solidFill>
                <a:latin typeface="Calibri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noProof="0" dirty="0">
                  <a:solidFill>
                    <a:prstClr val="white"/>
                  </a:solidFill>
                  <a:latin typeface="Calibri"/>
                </a:rPr>
                <a:t>GPIO x6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3117768" y="4465442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SGPIO</a:t>
              </a:r>
            </a:p>
          </p:txBody>
        </p:sp>
        <p:sp>
          <p:nvSpPr>
            <p:cNvPr id="35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2054920" y="4465443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GPIOs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kern="0" dirty="0">
                  <a:solidFill>
                    <a:prstClr val="white"/>
                  </a:solidFill>
                  <a:latin typeface="Calibri"/>
                </a:rPr>
                <a:t>a</a:t>
              </a:r>
              <a:r>
                <a:rPr kumimoji="0" lang="en-US" sz="105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nd</a:t>
              </a:r>
              <a:endPara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</a:endParaRP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Misc.</a:t>
              </a:r>
            </a:p>
          </p:txBody>
        </p:sp>
        <p:sp>
          <p:nvSpPr>
            <p:cNvPr id="36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9629476" y="4479229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Misc.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10116143" y="3580856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UART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x5</a:t>
              </a:r>
            </a:p>
          </p:txBody>
        </p:sp>
        <p:sp>
          <p:nvSpPr>
            <p:cNvPr id="38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8563981" y="4486439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WDO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x2</a:t>
              </a:r>
            </a:p>
          </p:txBody>
        </p:sp>
        <p:sp>
          <p:nvSpPr>
            <p:cNvPr id="39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7498818" y="4494024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strike="sngStrike" kern="0" dirty="0">
                  <a:solidFill>
                    <a:prstClr val="white"/>
                  </a:solidFill>
                  <a:latin typeface="Calibri"/>
                </a:rPr>
                <a:t>PECI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sng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</a:rPr>
                <a:t>x1</a:t>
              </a:r>
            </a:p>
          </p:txBody>
        </p:sp>
        <p:sp>
          <p:nvSpPr>
            <p:cNvPr id="40" name="Rectangle: Rounded Corners 43">
              <a:extLst>
                <a:ext uri="{FF2B5EF4-FFF2-40B4-BE49-F238E27FC236}">
                  <a16:creationId xmlns:a16="http://schemas.microsoft.com/office/drawing/2014/main" id="{1DEE571E-1C6B-4C58-AECE-42B2698D0AA1}"/>
                </a:ext>
              </a:extLst>
            </p:cNvPr>
            <p:cNvSpPr/>
            <p:nvPr/>
          </p:nvSpPr>
          <p:spPr>
            <a:xfrm>
              <a:off x="5823565" y="3592501"/>
              <a:ext cx="829972" cy="624253"/>
            </a:xfrm>
            <a:prstGeom prst="roundRect">
              <a:avLst/>
            </a:prstGeom>
            <a:solidFill>
              <a:srgbClr val="008AD0">
                <a:lumMod val="75000"/>
              </a:srgb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  <a:reflection blurRad="6350" stA="52000" endA="300" endPos="35000" dir="5400000" sy="-100000" algn="bl" rotWithShape="0"/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>
                  <a:solidFill>
                    <a:prstClr val="white"/>
                  </a:solidFill>
                  <a:latin typeface="Calibri"/>
                </a:rPr>
                <a:t>RGMII</a:t>
              </a:r>
            </a:p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x1</a:t>
              </a:r>
            </a:p>
          </p:txBody>
        </p:sp>
      </p:grpSp>
      <p:sp>
        <p:nvSpPr>
          <p:cNvPr id="41" name="文字方塊 40"/>
          <p:cNvSpPr txBox="1"/>
          <p:nvPr/>
        </p:nvSpPr>
        <p:spPr>
          <a:xfrm>
            <a:off x="3091308" y="6358337"/>
            <a:ext cx="781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interfaces are multi-function. It can be switched to the other function by project basis</a:t>
            </a:r>
            <a:endParaRPr lang="zh-TW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798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135486B8-08DA-44D4-8576-DDF834CF8B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7" t="30038" r="21083" b="29655"/>
          <a:stretch/>
        </p:blipFill>
        <p:spPr>
          <a:xfrm>
            <a:off x="3142593" y="2060028"/>
            <a:ext cx="5927835" cy="276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82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309</Words>
  <Application>Microsoft Office PowerPoint</Application>
  <PresentationFormat>寬螢幕</PresentationFormat>
  <Paragraphs>143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RunBMC-AST2600 Module 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Alex Wang</dc:creator>
  <cp:lastModifiedBy>Alex Wang</cp:lastModifiedBy>
  <cp:revision>14</cp:revision>
  <dcterms:created xsi:type="dcterms:W3CDTF">2025-01-07T03:54:55Z</dcterms:created>
  <dcterms:modified xsi:type="dcterms:W3CDTF">2025-03-07T04:28:17Z</dcterms:modified>
</cp:coreProperties>
</file>

<file path=docProps/thumbnail.jpeg>
</file>